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Cabin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Proxima Nova Semibold"/>
      <p:regular r:id="rId51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Cabin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ProximaNova-bold.fntdata"/><Relationship Id="rId34" Type="http://schemas.openxmlformats.org/officeDocument/2006/relationships/font" Target="fonts/ProximaNova-regular.fntdata"/><Relationship Id="rId37" Type="http://schemas.openxmlformats.org/officeDocument/2006/relationships/font" Target="fonts/ProximaNova-boldItalic.fntdata"/><Relationship Id="rId36" Type="http://schemas.openxmlformats.org/officeDocument/2006/relationships/font" Target="fonts/ProximaNova-italic.fntdata"/><Relationship Id="rId39" Type="http://schemas.openxmlformats.org/officeDocument/2006/relationships/font" Target="fonts/Cabin-bold.fntdata"/><Relationship Id="rId38" Type="http://schemas.openxmlformats.org/officeDocument/2006/relationships/font" Target="fonts/Cabin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943def0bf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943def0b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943def0bf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943def0bf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943def0b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943def0b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943def0bf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943def0bf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43def0bf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943def0bf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8f74861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8f74861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8f74861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8f74861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943def0bf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943def0bf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943def0bf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943def0b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8f74861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8f74861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943def0bf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943def0bf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943def0bf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943def0b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943def0bf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943def0bf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43def0bf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943def0bf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43def0bf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43def0bf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943def0bf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943def0bf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943def0bf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943def0bf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943def0bf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943def0bf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943def0bf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943def0bf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943def0bf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943def0bf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81c743b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81c743b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81c743b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81c743b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81c743b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81c743b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943def0bf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943def0b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943def0bf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943def0b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943def0b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943def0b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43def0bf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43def0bf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BEBEB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46150" y="241650"/>
            <a:ext cx="8651700" cy="4660200"/>
          </a:xfrm>
          <a:prstGeom prst="roundRect">
            <a:avLst>
              <a:gd fmla="val 2818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870000" y="1478507"/>
            <a:ext cx="7404000" cy="21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5500"/>
              <a:buFont typeface="Google Sans"/>
              <a:buNone/>
              <a:defRPr b="1" sz="5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870000" y="3860850"/>
            <a:ext cx="7404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None/>
              <a:defRPr b="1" sz="1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_HEADER_1">
    <p:bg>
      <p:bgPr>
        <a:solidFill>
          <a:srgbClr val="EBEBEB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580050" y="1110026"/>
            <a:ext cx="79839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000"/>
              <a:buFont typeface="Google Sans"/>
              <a:buNone/>
              <a:defRPr b="1" sz="4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580050" y="2779275"/>
            <a:ext cx="7983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None/>
              <a:defRPr b="1" sz="1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_HEADER_1_1">
    <p:bg>
      <p:bgPr>
        <a:gradFill>
          <a:gsLst>
            <a:gs pos="0">
              <a:srgbClr val="E61E4D"/>
            </a:gs>
            <a:gs pos="100000">
              <a:srgbClr val="D70466"/>
            </a:gs>
          </a:gsLst>
          <a:lin ang="2700006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580050" y="1110026"/>
            <a:ext cx="79839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b="1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80050" y="2779275"/>
            <a:ext cx="7983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b="1" sz="1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Title">
  <p:cSld name="SECTION_HEADER_1_1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Title + Copy">
  <p:cSld name="SECTION_HEADER_1_1_1_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82125" y="137615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 + Copy">
  <p:cSld name="SECTION_HEADER_1_1_1_2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ctrTitle"/>
          </p:nvPr>
        </p:nvSpPr>
        <p:spPr>
          <a:xfrm>
            <a:off x="382125" y="1376150"/>
            <a:ext cx="33027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382125" y="2587325"/>
            <a:ext cx="33027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 + Photo">
  <p:cSld name="SECTION_HEADER_1_1_1_2_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ctrTitle"/>
          </p:nvPr>
        </p:nvSpPr>
        <p:spPr>
          <a:xfrm>
            <a:off x="382125" y="462875"/>
            <a:ext cx="28935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382125" y="823100"/>
            <a:ext cx="2893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382125" y="1376150"/>
            <a:ext cx="28935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SECTION_HEADER_1_1_1_2_1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3631800" cy="5143500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0"/>
              </a:solidFill>
            </a:endParaRPr>
          </a:p>
        </p:txBody>
      </p:sp>
      <p:sp>
        <p:nvSpPr>
          <p:cNvPr id="81" name="Google Shape;81;p21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1"/>
          <p:cNvSpPr/>
          <p:nvPr/>
        </p:nvSpPr>
        <p:spPr>
          <a:xfrm>
            <a:off x="144902" y="4788098"/>
            <a:ext cx="190500" cy="204600"/>
          </a:xfrm>
          <a:custGeom>
            <a:rect b="b" l="l" r="r" t="t"/>
            <a:pathLst>
              <a:path extrusionOk="0" h="120000" w="120000">
                <a:moveTo>
                  <a:pt x="111563" y="97005"/>
                </a:moveTo>
                <a:cubicBezTo>
                  <a:pt x="110602" y="103261"/>
                  <a:pt x="106102" y="108622"/>
                  <a:pt x="99812" y="110994"/>
                </a:cubicBezTo>
                <a:cubicBezTo>
                  <a:pt x="96726" y="112161"/>
                  <a:pt x="93355" y="112572"/>
                  <a:pt x="89928" y="112200"/>
                </a:cubicBezTo>
                <a:cubicBezTo>
                  <a:pt x="86652" y="111850"/>
                  <a:pt x="83421" y="110816"/>
                  <a:pt x="80061" y="109061"/>
                </a:cubicBezTo>
                <a:cubicBezTo>
                  <a:pt x="75410" y="106622"/>
                  <a:pt x="70703" y="102877"/>
                  <a:pt x="65403" y="97394"/>
                </a:cubicBezTo>
                <a:cubicBezTo>
                  <a:pt x="73839" y="87694"/>
                  <a:pt x="79105" y="78750"/>
                  <a:pt x="81056" y="70788"/>
                </a:cubicBezTo>
                <a:cubicBezTo>
                  <a:pt x="81951" y="67150"/>
                  <a:pt x="82135" y="63705"/>
                  <a:pt x="81615" y="60550"/>
                </a:cubicBezTo>
                <a:cubicBezTo>
                  <a:pt x="81118" y="57511"/>
                  <a:pt x="79960" y="54750"/>
                  <a:pt x="78194" y="52350"/>
                </a:cubicBezTo>
                <a:cubicBezTo>
                  <a:pt x="74247" y="46988"/>
                  <a:pt x="67443" y="43788"/>
                  <a:pt x="59997" y="43788"/>
                </a:cubicBezTo>
                <a:cubicBezTo>
                  <a:pt x="52550" y="43788"/>
                  <a:pt x="45747" y="46988"/>
                  <a:pt x="41805" y="52344"/>
                </a:cubicBezTo>
                <a:cubicBezTo>
                  <a:pt x="40033" y="54750"/>
                  <a:pt x="38881" y="57511"/>
                  <a:pt x="38378" y="60550"/>
                </a:cubicBezTo>
                <a:cubicBezTo>
                  <a:pt x="37858" y="63700"/>
                  <a:pt x="38043" y="67138"/>
                  <a:pt x="38937" y="70783"/>
                </a:cubicBezTo>
                <a:cubicBezTo>
                  <a:pt x="40883" y="78744"/>
                  <a:pt x="46155" y="87688"/>
                  <a:pt x="54591" y="97394"/>
                </a:cubicBezTo>
                <a:cubicBezTo>
                  <a:pt x="49291" y="102877"/>
                  <a:pt x="44584" y="106622"/>
                  <a:pt x="39932" y="109061"/>
                </a:cubicBezTo>
                <a:cubicBezTo>
                  <a:pt x="36573" y="110816"/>
                  <a:pt x="33347" y="111850"/>
                  <a:pt x="30065" y="112200"/>
                </a:cubicBezTo>
                <a:cubicBezTo>
                  <a:pt x="26638" y="112572"/>
                  <a:pt x="23267" y="112161"/>
                  <a:pt x="20181" y="110994"/>
                </a:cubicBezTo>
                <a:cubicBezTo>
                  <a:pt x="13892" y="108622"/>
                  <a:pt x="9392" y="103261"/>
                  <a:pt x="8430" y="97005"/>
                </a:cubicBezTo>
                <a:cubicBezTo>
                  <a:pt x="7960" y="93950"/>
                  <a:pt x="8324" y="91005"/>
                  <a:pt x="9570" y="87727"/>
                </a:cubicBezTo>
                <a:cubicBezTo>
                  <a:pt x="10034" y="86522"/>
                  <a:pt x="10571" y="85338"/>
                  <a:pt x="11236" y="83933"/>
                </a:cubicBezTo>
                <a:cubicBezTo>
                  <a:pt x="12181" y="81938"/>
                  <a:pt x="13187" y="79916"/>
                  <a:pt x="14155" y="77961"/>
                </a:cubicBezTo>
                <a:lnTo>
                  <a:pt x="14283" y="77700"/>
                </a:lnTo>
                <a:cubicBezTo>
                  <a:pt x="23155" y="59783"/>
                  <a:pt x="32682" y="41616"/>
                  <a:pt x="42593" y="23711"/>
                </a:cubicBezTo>
                <a:lnTo>
                  <a:pt x="42985" y="23000"/>
                </a:lnTo>
                <a:cubicBezTo>
                  <a:pt x="43997" y="21172"/>
                  <a:pt x="45042" y="19283"/>
                  <a:pt x="46093" y="17461"/>
                </a:cubicBezTo>
                <a:cubicBezTo>
                  <a:pt x="47183" y="15572"/>
                  <a:pt x="48285" y="13744"/>
                  <a:pt x="49727" y="12166"/>
                </a:cubicBezTo>
                <a:cubicBezTo>
                  <a:pt x="52427" y="9222"/>
                  <a:pt x="55977" y="7666"/>
                  <a:pt x="59997" y="7666"/>
                </a:cubicBezTo>
                <a:cubicBezTo>
                  <a:pt x="64016" y="7666"/>
                  <a:pt x="67561" y="9222"/>
                  <a:pt x="70261" y="12166"/>
                </a:cubicBezTo>
                <a:cubicBezTo>
                  <a:pt x="71709" y="13738"/>
                  <a:pt x="72810" y="15566"/>
                  <a:pt x="73900" y="17455"/>
                </a:cubicBezTo>
                <a:cubicBezTo>
                  <a:pt x="74940" y="19266"/>
                  <a:pt x="75974" y="21133"/>
                  <a:pt x="76975" y="22944"/>
                </a:cubicBezTo>
                <a:lnTo>
                  <a:pt x="77400" y="23711"/>
                </a:lnTo>
                <a:cubicBezTo>
                  <a:pt x="87312" y="41616"/>
                  <a:pt x="96838" y="59783"/>
                  <a:pt x="105710" y="77700"/>
                </a:cubicBezTo>
                <a:lnTo>
                  <a:pt x="105788" y="77861"/>
                </a:lnTo>
                <a:cubicBezTo>
                  <a:pt x="106778" y="79850"/>
                  <a:pt x="107795" y="81905"/>
                  <a:pt x="108757" y="83933"/>
                </a:cubicBezTo>
                <a:cubicBezTo>
                  <a:pt x="109422" y="85344"/>
                  <a:pt x="109965" y="86527"/>
                  <a:pt x="110423" y="87727"/>
                </a:cubicBezTo>
                <a:cubicBezTo>
                  <a:pt x="111670" y="91005"/>
                  <a:pt x="112033" y="93950"/>
                  <a:pt x="111563" y="97005"/>
                </a:cubicBezTo>
                <a:moveTo>
                  <a:pt x="59997" y="91411"/>
                </a:moveTo>
                <a:cubicBezTo>
                  <a:pt x="53020" y="83161"/>
                  <a:pt x="48536" y="75500"/>
                  <a:pt x="46965" y="69077"/>
                </a:cubicBezTo>
                <a:cubicBezTo>
                  <a:pt x="46306" y="66383"/>
                  <a:pt x="46155" y="63905"/>
                  <a:pt x="46518" y="61716"/>
                </a:cubicBezTo>
                <a:cubicBezTo>
                  <a:pt x="46831" y="59822"/>
                  <a:pt x="47530" y="58127"/>
                  <a:pt x="48598" y="56683"/>
                </a:cubicBezTo>
                <a:cubicBezTo>
                  <a:pt x="51007" y="53411"/>
                  <a:pt x="55267" y="51455"/>
                  <a:pt x="59997" y="51455"/>
                </a:cubicBezTo>
                <a:cubicBezTo>
                  <a:pt x="64726" y="51455"/>
                  <a:pt x="68992" y="53411"/>
                  <a:pt x="71401" y="56683"/>
                </a:cubicBezTo>
                <a:cubicBezTo>
                  <a:pt x="72464" y="58127"/>
                  <a:pt x="73162" y="59822"/>
                  <a:pt x="73475" y="61716"/>
                </a:cubicBezTo>
                <a:cubicBezTo>
                  <a:pt x="73839" y="63911"/>
                  <a:pt x="73688" y="66388"/>
                  <a:pt x="73028" y="69083"/>
                </a:cubicBezTo>
                <a:cubicBezTo>
                  <a:pt x="71452" y="75505"/>
                  <a:pt x="66974" y="83166"/>
                  <a:pt x="59997" y="91411"/>
                </a:cubicBezTo>
                <a:moveTo>
                  <a:pt x="118183" y="85161"/>
                </a:moveTo>
                <a:cubicBezTo>
                  <a:pt x="117607" y="83655"/>
                  <a:pt x="116930" y="82188"/>
                  <a:pt x="116287" y="80838"/>
                </a:cubicBezTo>
                <a:cubicBezTo>
                  <a:pt x="115303" y="78755"/>
                  <a:pt x="114269" y="76666"/>
                  <a:pt x="113269" y="74650"/>
                </a:cubicBezTo>
                <a:lnTo>
                  <a:pt x="113190" y="74488"/>
                </a:lnTo>
                <a:cubicBezTo>
                  <a:pt x="104268" y="56472"/>
                  <a:pt x="94686" y="38205"/>
                  <a:pt x="84723" y="20200"/>
                </a:cubicBezTo>
                <a:lnTo>
                  <a:pt x="84299" y="19438"/>
                </a:lnTo>
                <a:cubicBezTo>
                  <a:pt x="83281" y="17600"/>
                  <a:pt x="82230" y="15700"/>
                  <a:pt x="81157" y="13827"/>
                </a:cubicBezTo>
                <a:cubicBezTo>
                  <a:pt x="79893" y="11650"/>
                  <a:pt x="78501" y="9338"/>
                  <a:pt x="76528" y="7188"/>
                </a:cubicBezTo>
                <a:cubicBezTo>
                  <a:pt x="72273" y="2550"/>
                  <a:pt x="66403" y="0"/>
                  <a:pt x="59997" y="0"/>
                </a:cubicBezTo>
                <a:cubicBezTo>
                  <a:pt x="53584" y="0"/>
                  <a:pt x="47714" y="2555"/>
                  <a:pt x="43466" y="7188"/>
                </a:cubicBezTo>
                <a:cubicBezTo>
                  <a:pt x="41492" y="9344"/>
                  <a:pt x="40100" y="11650"/>
                  <a:pt x="38837" y="13833"/>
                </a:cubicBezTo>
                <a:cubicBezTo>
                  <a:pt x="37752" y="15716"/>
                  <a:pt x="36690" y="17633"/>
                  <a:pt x="35661" y="19488"/>
                </a:cubicBezTo>
                <a:lnTo>
                  <a:pt x="35270" y="20200"/>
                </a:lnTo>
                <a:cubicBezTo>
                  <a:pt x="25308" y="38205"/>
                  <a:pt x="15726" y="56472"/>
                  <a:pt x="6803" y="74488"/>
                </a:cubicBezTo>
                <a:lnTo>
                  <a:pt x="6675" y="74750"/>
                </a:lnTo>
                <a:cubicBezTo>
                  <a:pt x="5691" y="76733"/>
                  <a:pt x="4673" y="78788"/>
                  <a:pt x="3706" y="80833"/>
                </a:cubicBezTo>
                <a:cubicBezTo>
                  <a:pt x="3063" y="82188"/>
                  <a:pt x="2387" y="83650"/>
                  <a:pt x="1811" y="85161"/>
                </a:cubicBezTo>
                <a:cubicBezTo>
                  <a:pt x="122" y="89588"/>
                  <a:pt x="-380" y="93822"/>
                  <a:pt x="279" y="98094"/>
                </a:cubicBezTo>
                <a:cubicBezTo>
                  <a:pt x="1654" y="107038"/>
                  <a:pt x="8095" y="114705"/>
                  <a:pt x="17084" y="118100"/>
                </a:cubicBezTo>
                <a:cubicBezTo>
                  <a:pt x="20422" y="119361"/>
                  <a:pt x="23966" y="120000"/>
                  <a:pt x="27622" y="120000"/>
                </a:cubicBezTo>
                <a:cubicBezTo>
                  <a:pt x="28746" y="120000"/>
                  <a:pt x="29886" y="119938"/>
                  <a:pt x="31016" y="119816"/>
                </a:cubicBezTo>
                <a:cubicBezTo>
                  <a:pt x="35343" y="119350"/>
                  <a:pt x="39698" y="117977"/>
                  <a:pt x="43969" y="115738"/>
                </a:cubicBezTo>
                <a:cubicBezTo>
                  <a:pt x="49196" y="113000"/>
                  <a:pt x="54356" y="108988"/>
                  <a:pt x="59997" y="103255"/>
                </a:cubicBezTo>
                <a:cubicBezTo>
                  <a:pt x="65638" y="108988"/>
                  <a:pt x="70798" y="113000"/>
                  <a:pt x="76025" y="115738"/>
                </a:cubicBezTo>
                <a:cubicBezTo>
                  <a:pt x="80296" y="117977"/>
                  <a:pt x="84656" y="119350"/>
                  <a:pt x="88978" y="119816"/>
                </a:cubicBezTo>
                <a:cubicBezTo>
                  <a:pt x="90107" y="119938"/>
                  <a:pt x="91248" y="120000"/>
                  <a:pt x="92371" y="120000"/>
                </a:cubicBezTo>
                <a:cubicBezTo>
                  <a:pt x="96027" y="120000"/>
                  <a:pt x="99572" y="119361"/>
                  <a:pt x="102909" y="118100"/>
                </a:cubicBezTo>
                <a:cubicBezTo>
                  <a:pt x="111899" y="114705"/>
                  <a:pt x="118339" y="107038"/>
                  <a:pt x="119720" y="98094"/>
                </a:cubicBezTo>
                <a:cubicBezTo>
                  <a:pt x="120374" y="93822"/>
                  <a:pt x="119871" y="89594"/>
                  <a:pt x="118183" y="85161"/>
                </a:cubicBezTo>
              </a:path>
            </a:pathLst>
          </a:custGeom>
          <a:solidFill>
            <a:srgbClr val="FF385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+ Copy">
  <p:cSld name="SECTION_HEADER_1_1_1_2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0"/>
            <a:ext cx="3631800" cy="5143500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0"/>
              </a:solidFill>
            </a:endParaRPr>
          </a:p>
        </p:txBody>
      </p:sp>
      <p:sp>
        <p:nvSpPr>
          <p:cNvPr id="86" name="Google Shape;86;p22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ECTION_HEADER_1_1_1_2_1_1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ctrTitle"/>
          </p:nvPr>
        </p:nvSpPr>
        <p:spPr>
          <a:xfrm>
            <a:off x="580050" y="1041349"/>
            <a:ext cx="7983900" cy="30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500"/>
              <a:buNone/>
              <a:defRPr b="0" sz="3500">
                <a:solidFill>
                  <a:srgbClr val="2222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ECTION_HEADER_1_1_1_2_1_1_1_1_1">
    <p:bg>
      <p:bgPr>
        <a:solidFill>
          <a:srgbClr val="22222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144902" y="4788098"/>
            <a:ext cx="190500" cy="204600"/>
          </a:xfrm>
          <a:custGeom>
            <a:rect b="b" l="l" r="r" t="t"/>
            <a:pathLst>
              <a:path extrusionOk="0" h="120000" w="120000">
                <a:moveTo>
                  <a:pt x="111563" y="97005"/>
                </a:moveTo>
                <a:cubicBezTo>
                  <a:pt x="110602" y="103261"/>
                  <a:pt x="106102" y="108622"/>
                  <a:pt x="99812" y="110994"/>
                </a:cubicBezTo>
                <a:cubicBezTo>
                  <a:pt x="96726" y="112161"/>
                  <a:pt x="93355" y="112572"/>
                  <a:pt x="89928" y="112200"/>
                </a:cubicBezTo>
                <a:cubicBezTo>
                  <a:pt x="86652" y="111850"/>
                  <a:pt x="83421" y="110816"/>
                  <a:pt x="80061" y="109061"/>
                </a:cubicBezTo>
                <a:cubicBezTo>
                  <a:pt x="75410" y="106622"/>
                  <a:pt x="70703" y="102877"/>
                  <a:pt x="65403" y="97394"/>
                </a:cubicBezTo>
                <a:cubicBezTo>
                  <a:pt x="73839" y="87694"/>
                  <a:pt x="79105" y="78750"/>
                  <a:pt x="81056" y="70788"/>
                </a:cubicBezTo>
                <a:cubicBezTo>
                  <a:pt x="81951" y="67150"/>
                  <a:pt x="82135" y="63705"/>
                  <a:pt x="81615" y="60550"/>
                </a:cubicBezTo>
                <a:cubicBezTo>
                  <a:pt x="81118" y="57511"/>
                  <a:pt x="79960" y="54750"/>
                  <a:pt x="78194" y="52350"/>
                </a:cubicBezTo>
                <a:cubicBezTo>
                  <a:pt x="74247" y="46988"/>
                  <a:pt x="67443" y="43788"/>
                  <a:pt x="59997" y="43788"/>
                </a:cubicBezTo>
                <a:cubicBezTo>
                  <a:pt x="52550" y="43788"/>
                  <a:pt x="45747" y="46988"/>
                  <a:pt x="41805" y="52344"/>
                </a:cubicBezTo>
                <a:cubicBezTo>
                  <a:pt x="40033" y="54750"/>
                  <a:pt x="38881" y="57511"/>
                  <a:pt x="38378" y="60550"/>
                </a:cubicBezTo>
                <a:cubicBezTo>
                  <a:pt x="37858" y="63700"/>
                  <a:pt x="38043" y="67138"/>
                  <a:pt x="38937" y="70783"/>
                </a:cubicBezTo>
                <a:cubicBezTo>
                  <a:pt x="40883" y="78744"/>
                  <a:pt x="46155" y="87688"/>
                  <a:pt x="54591" y="97394"/>
                </a:cubicBezTo>
                <a:cubicBezTo>
                  <a:pt x="49291" y="102877"/>
                  <a:pt x="44584" y="106622"/>
                  <a:pt x="39932" y="109061"/>
                </a:cubicBezTo>
                <a:cubicBezTo>
                  <a:pt x="36573" y="110816"/>
                  <a:pt x="33347" y="111850"/>
                  <a:pt x="30065" y="112200"/>
                </a:cubicBezTo>
                <a:cubicBezTo>
                  <a:pt x="26638" y="112572"/>
                  <a:pt x="23267" y="112161"/>
                  <a:pt x="20181" y="110994"/>
                </a:cubicBezTo>
                <a:cubicBezTo>
                  <a:pt x="13892" y="108622"/>
                  <a:pt x="9392" y="103261"/>
                  <a:pt x="8430" y="97005"/>
                </a:cubicBezTo>
                <a:cubicBezTo>
                  <a:pt x="7960" y="93950"/>
                  <a:pt x="8324" y="91005"/>
                  <a:pt x="9570" y="87727"/>
                </a:cubicBezTo>
                <a:cubicBezTo>
                  <a:pt x="10034" y="86522"/>
                  <a:pt x="10571" y="85338"/>
                  <a:pt x="11236" y="83933"/>
                </a:cubicBezTo>
                <a:cubicBezTo>
                  <a:pt x="12181" y="81938"/>
                  <a:pt x="13187" y="79916"/>
                  <a:pt x="14155" y="77961"/>
                </a:cubicBezTo>
                <a:lnTo>
                  <a:pt x="14283" y="77700"/>
                </a:lnTo>
                <a:cubicBezTo>
                  <a:pt x="23155" y="59783"/>
                  <a:pt x="32682" y="41616"/>
                  <a:pt x="42593" y="23711"/>
                </a:cubicBezTo>
                <a:lnTo>
                  <a:pt x="42985" y="23000"/>
                </a:lnTo>
                <a:cubicBezTo>
                  <a:pt x="43997" y="21172"/>
                  <a:pt x="45042" y="19283"/>
                  <a:pt x="46093" y="17461"/>
                </a:cubicBezTo>
                <a:cubicBezTo>
                  <a:pt x="47183" y="15572"/>
                  <a:pt x="48285" y="13744"/>
                  <a:pt x="49727" y="12166"/>
                </a:cubicBezTo>
                <a:cubicBezTo>
                  <a:pt x="52427" y="9222"/>
                  <a:pt x="55977" y="7666"/>
                  <a:pt x="59997" y="7666"/>
                </a:cubicBezTo>
                <a:cubicBezTo>
                  <a:pt x="64016" y="7666"/>
                  <a:pt x="67561" y="9222"/>
                  <a:pt x="70261" y="12166"/>
                </a:cubicBezTo>
                <a:cubicBezTo>
                  <a:pt x="71709" y="13738"/>
                  <a:pt x="72810" y="15566"/>
                  <a:pt x="73900" y="17455"/>
                </a:cubicBezTo>
                <a:cubicBezTo>
                  <a:pt x="74940" y="19266"/>
                  <a:pt x="75974" y="21133"/>
                  <a:pt x="76975" y="22944"/>
                </a:cubicBezTo>
                <a:lnTo>
                  <a:pt x="77400" y="23711"/>
                </a:lnTo>
                <a:cubicBezTo>
                  <a:pt x="87312" y="41616"/>
                  <a:pt x="96838" y="59783"/>
                  <a:pt x="105710" y="77700"/>
                </a:cubicBezTo>
                <a:lnTo>
                  <a:pt x="105788" y="77861"/>
                </a:lnTo>
                <a:cubicBezTo>
                  <a:pt x="106778" y="79850"/>
                  <a:pt x="107795" y="81905"/>
                  <a:pt x="108757" y="83933"/>
                </a:cubicBezTo>
                <a:cubicBezTo>
                  <a:pt x="109422" y="85344"/>
                  <a:pt x="109965" y="86527"/>
                  <a:pt x="110423" y="87727"/>
                </a:cubicBezTo>
                <a:cubicBezTo>
                  <a:pt x="111670" y="91005"/>
                  <a:pt x="112033" y="93950"/>
                  <a:pt x="111563" y="97005"/>
                </a:cubicBezTo>
                <a:moveTo>
                  <a:pt x="59997" y="91411"/>
                </a:moveTo>
                <a:cubicBezTo>
                  <a:pt x="53020" y="83161"/>
                  <a:pt x="48536" y="75500"/>
                  <a:pt x="46965" y="69077"/>
                </a:cubicBezTo>
                <a:cubicBezTo>
                  <a:pt x="46306" y="66383"/>
                  <a:pt x="46155" y="63905"/>
                  <a:pt x="46518" y="61716"/>
                </a:cubicBezTo>
                <a:cubicBezTo>
                  <a:pt x="46831" y="59822"/>
                  <a:pt x="47530" y="58127"/>
                  <a:pt x="48598" y="56683"/>
                </a:cubicBezTo>
                <a:cubicBezTo>
                  <a:pt x="51007" y="53411"/>
                  <a:pt x="55267" y="51455"/>
                  <a:pt x="59997" y="51455"/>
                </a:cubicBezTo>
                <a:cubicBezTo>
                  <a:pt x="64726" y="51455"/>
                  <a:pt x="68992" y="53411"/>
                  <a:pt x="71401" y="56683"/>
                </a:cubicBezTo>
                <a:cubicBezTo>
                  <a:pt x="72464" y="58127"/>
                  <a:pt x="73162" y="59822"/>
                  <a:pt x="73475" y="61716"/>
                </a:cubicBezTo>
                <a:cubicBezTo>
                  <a:pt x="73839" y="63911"/>
                  <a:pt x="73688" y="66388"/>
                  <a:pt x="73028" y="69083"/>
                </a:cubicBezTo>
                <a:cubicBezTo>
                  <a:pt x="71452" y="75505"/>
                  <a:pt x="66974" y="83166"/>
                  <a:pt x="59997" y="91411"/>
                </a:cubicBezTo>
                <a:moveTo>
                  <a:pt x="118183" y="85161"/>
                </a:moveTo>
                <a:cubicBezTo>
                  <a:pt x="117607" y="83655"/>
                  <a:pt x="116930" y="82188"/>
                  <a:pt x="116287" y="80838"/>
                </a:cubicBezTo>
                <a:cubicBezTo>
                  <a:pt x="115303" y="78755"/>
                  <a:pt x="114269" y="76666"/>
                  <a:pt x="113269" y="74650"/>
                </a:cubicBezTo>
                <a:lnTo>
                  <a:pt x="113190" y="74488"/>
                </a:lnTo>
                <a:cubicBezTo>
                  <a:pt x="104268" y="56472"/>
                  <a:pt x="94686" y="38205"/>
                  <a:pt x="84723" y="20200"/>
                </a:cubicBezTo>
                <a:lnTo>
                  <a:pt x="84299" y="19438"/>
                </a:lnTo>
                <a:cubicBezTo>
                  <a:pt x="83281" y="17600"/>
                  <a:pt x="82230" y="15700"/>
                  <a:pt x="81157" y="13827"/>
                </a:cubicBezTo>
                <a:cubicBezTo>
                  <a:pt x="79893" y="11650"/>
                  <a:pt x="78501" y="9338"/>
                  <a:pt x="76528" y="7188"/>
                </a:cubicBezTo>
                <a:cubicBezTo>
                  <a:pt x="72273" y="2550"/>
                  <a:pt x="66403" y="0"/>
                  <a:pt x="59997" y="0"/>
                </a:cubicBezTo>
                <a:cubicBezTo>
                  <a:pt x="53584" y="0"/>
                  <a:pt x="47714" y="2555"/>
                  <a:pt x="43466" y="7188"/>
                </a:cubicBezTo>
                <a:cubicBezTo>
                  <a:pt x="41492" y="9344"/>
                  <a:pt x="40100" y="11650"/>
                  <a:pt x="38837" y="13833"/>
                </a:cubicBezTo>
                <a:cubicBezTo>
                  <a:pt x="37752" y="15716"/>
                  <a:pt x="36690" y="17633"/>
                  <a:pt x="35661" y="19488"/>
                </a:cubicBezTo>
                <a:lnTo>
                  <a:pt x="35270" y="20200"/>
                </a:lnTo>
                <a:cubicBezTo>
                  <a:pt x="25308" y="38205"/>
                  <a:pt x="15726" y="56472"/>
                  <a:pt x="6803" y="74488"/>
                </a:cubicBezTo>
                <a:lnTo>
                  <a:pt x="6675" y="74750"/>
                </a:lnTo>
                <a:cubicBezTo>
                  <a:pt x="5691" y="76733"/>
                  <a:pt x="4673" y="78788"/>
                  <a:pt x="3706" y="80833"/>
                </a:cubicBezTo>
                <a:cubicBezTo>
                  <a:pt x="3063" y="82188"/>
                  <a:pt x="2387" y="83650"/>
                  <a:pt x="1811" y="85161"/>
                </a:cubicBezTo>
                <a:cubicBezTo>
                  <a:pt x="122" y="89588"/>
                  <a:pt x="-380" y="93822"/>
                  <a:pt x="279" y="98094"/>
                </a:cubicBezTo>
                <a:cubicBezTo>
                  <a:pt x="1654" y="107038"/>
                  <a:pt x="8095" y="114705"/>
                  <a:pt x="17084" y="118100"/>
                </a:cubicBezTo>
                <a:cubicBezTo>
                  <a:pt x="20422" y="119361"/>
                  <a:pt x="23966" y="120000"/>
                  <a:pt x="27622" y="120000"/>
                </a:cubicBezTo>
                <a:cubicBezTo>
                  <a:pt x="28746" y="120000"/>
                  <a:pt x="29886" y="119938"/>
                  <a:pt x="31016" y="119816"/>
                </a:cubicBezTo>
                <a:cubicBezTo>
                  <a:pt x="35343" y="119350"/>
                  <a:pt x="39698" y="117977"/>
                  <a:pt x="43969" y="115738"/>
                </a:cubicBezTo>
                <a:cubicBezTo>
                  <a:pt x="49196" y="113000"/>
                  <a:pt x="54356" y="108988"/>
                  <a:pt x="59997" y="103255"/>
                </a:cubicBezTo>
                <a:cubicBezTo>
                  <a:pt x="65638" y="108988"/>
                  <a:pt x="70798" y="113000"/>
                  <a:pt x="76025" y="115738"/>
                </a:cubicBezTo>
                <a:cubicBezTo>
                  <a:pt x="80296" y="117977"/>
                  <a:pt x="84656" y="119350"/>
                  <a:pt x="88978" y="119816"/>
                </a:cubicBezTo>
                <a:cubicBezTo>
                  <a:pt x="90107" y="119938"/>
                  <a:pt x="91248" y="120000"/>
                  <a:pt x="92371" y="120000"/>
                </a:cubicBezTo>
                <a:cubicBezTo>
                  <a:pt x="96027" y="120000"/>
                  <a:pt x="99572" y="119361"/>
                  <a:pt x="102909" y="118100"/>
                </a:cubicBezTo>
                <a:cubicBezTo>
                  <a:pt x="111899" y="114705"/>
                  <a:pt x="118339" y="107038"/>
                  <a:pt x="119720" y="98094"/>
                </a:cubicBezTo>
                <a:cubicBezTo>
                  <a:pt x="120374" y="93822"/>
                  <a:pt x="119871" y="89594"/>
                  <a:pt x="118183" y="85161"/>
                </a:cubicBezTo>
              </a:path>
            </a:pathLst>
          </a:custGeom>
          <a:solidFill>
            <a:srgbClr val="FF385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" name="Google Shape;93;p24"/>
          <p:cNvSpPr txBox="1"/>
          <p:nvPr>
            <p:ph type="ctrTitle"/>
          </p:nvPr>
        </p:nvSpPr>
        <p:spPr>
          <a:xfrm>
            <a:off x="580050" y="1041349"/>
            <a:ext cx="7983900" cy="30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b="0" sz="3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">
  <p:cSld name="SECTION_HEADER_1_1_1_3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35506"/>
            <a:ext cx="8704801" cy="39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909900" y="885974"/>
            <a:ext cx="73242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800"/>
              <a:buNone/>
              <a:defRPr b="0" sz="38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909900" y="3696214"/>
            <a:ext cx="73242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None/>
              <a:defRPr b="1" sz="14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9pPr>
          </a:lstStyle>
          <a:p/>
        </p:txBody>
      </p:sp>
      <p:sp>
        <p:nvSpPr>
          <p:cNvPr id="101" name="Google Shape;101;p26"/>
          <p:cNvSpPr txBox="1"/>
          <p:nvPr/>
        </p:nvSpPr>
        <p:spPr>
          <a:xfrm>
            <a:off x="335400" y="580041"/>
            <a:ext cx="7164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385C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8500">
              <a:solidFill>
                <a:srgbClr val="FF385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Photo">
  <p:cSld name="SECTION_HEADER_1_2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909900" y="885975"/>
            <a:ext cx="33174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800"/>
              <a:buNone/>
              <a:defRPr b="0" sz="38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909900" y="3696225"/>
            <a:ext cx="33174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None/>
              <a:defRPr b="1" sz="14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/>
        </p:nvSpPr>
        <p:spPr>
          <a:xfrm>
            <a:off x="335400" y="580041"/>
            <a:ext cx="7164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385C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8500">
              <a:solidFill>
                <a:srgbClr val="FF385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1_2_1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_1_1_1_1_1_1_1_1_1_1_1_1_1_1_1_1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élo">
  <p:cSld name="BLANK_1_1_1_1_1_1_1_1_1_1_1_1_1_1_1_1_1_1_1_1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 and body">
  <p:cSld name="TITLE_AND_BODY_1_1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/>
          <p:nvPr>
            <p:ph type="title"/>
          </p:nvPr>
        </p:nvSpPr>
        <p:spPr>
          <a:xfrm>
            <a:off x="213000" y="343850"/>
            <a:ext cx="86901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1" type="body"/>
          </p:nvPr>
        </p:nvSpPr>
        <p:spPr>
          <a:xfrm>
            <a:off x="213000" y="1198250"/>
            <a:ext cx="86901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2" type="subTitle"/>
          </p:nvPr>
        </p:nvSpPr>
        <p:spPr>
          <a:xfrm>
            <a:off x="213000" y="658566"/>
            <a:ext cx="86901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500"/>
              </a:spcBef>
              <a:spcAft>
                <a:spcPts val="150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_2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 txBox="1"/>
          <p:nvPr>
            <p:ph type="title"/>
          </p:nvPr>
        </p:nvSpPr>
        <p:spPr>
          <a:xfrm>
            <a:off x="213000" y="361875"/>
            <a:ext cx="86901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9pPr>
          </a:lstStyle>
          <a:p/>
        </p:txBody>
      </p:sp>
      <p:sp>
        <p:nvSpPr>
          <p:cNvPr id="115" name="Google Shape;115;p32"/>
          <p:cNvSpPr txBox="1"/>
          <p:nvPr>
            <p:ph idx="1" type="subTitle"/>
          </p:nvPr>
        </p:nvSpPr>
        <p:spPr>
          <a:xfrm>
            <a:off x="213125" y="839266"/>
            <a:ext cx="86901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500"/>
              </a:spcBef>
              <a:spcAft>
                <a:spcPts val="150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2" type="body"/>
          </p:nvPr>
        </p:nvSpPr>
        <p:spPr>
          <a:xfrm>
            <a:off x="226825" y="1346800"/>
            <a:ext cx="8690100" cy="3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18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32"/>
          <p:cNvSpPr txBox="1"/>
          <p:nvPr>
            <p:ph idx="3" type="body"/>
          </p:nvPr>
        </p:nvSpPr>
        <p:spPr>
          <a:xfrm>
            <a:off x="226950" y="4791700"/>
            <a:ext cx="86901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27">
          <p15:clr>
            <a:srgbClr val="F9AD4C"/>
          </p15:clr>
        </p15:guide>
        <p15:guide id="2" pos="5599">
          <p15:clr>
            <a:srgbClr val="F9AD4C"/>
          </p15:clr>
        </p15:guide>
        <p15:guide id="3" orient="horz" pos="848">
          <p15:clr>
            <a:srgbClr val="F9AD4C"/>
          </p15:clr>
        </p15:guide>
        <p15:guide id="4" orient="horz" pos="301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bg>
      <p:bgPr>
        <a:solidFill>
          <a:srgbClr val="54274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b="1"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  <a:defRPr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●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●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hyperlink" Target="https://blog.datawrapper.de/beautifulcolor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visme.co/blog/data-storytelling-tip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visme.co/blog/data-storytelling-tip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visme.co/blog/data-storytelling-tip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visme.co/blog/data-storytelling-tip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visme.co/blog/data-storytelling-tip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hyperlink" Target="https://visme.co/blog/data-storytelling-tip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arkhorseanalytics.com/blog/data-looks-better-naked-maps-edition" TargetMode="External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hyperlink" Target="https://journals.plos.org/ploscompbiol/article?id=10.1371/journal.pcbi.1003833" TargetMode="External"/><Relationship Id="rId5" Type="http://schemas.openxmlformats.org/officeDocument/2006/relationships/hyperlink" Target="http://www.perceptualedge.com/" TargetMode="External"/><Relationship Id="rId6" Type="http://schemas.openxmlformats.org/officeDocument/2006/relationships/hyperlink" Target="https://www.darkhorseanalytics.com/blog" TargetMode="External"/><Relationship Id="rId7" Type="http://schemas.openxmlformats.org/officeDocument/2006/relationships/hyperlink" Target="https://www.ted.com/talks/hans_rosling_the_best_stats_you_ve_ever_seen#t-179344" TargetMode="External"/><Relationship Id="rId8" Type="http://schemas.openxmlformats.org/officeDocument/2006/relationships/hyperlink" Target="https://www.edwardtufte.com/tuft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ctrTitle"/>
          </p:nvPr>
        </p:nvSpPr>
        <p:spPr>
          <a:xfrm>
            <a:off x="825500" y="1059175"/>
            <a:ext cx="7637400" cy="19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Data Visualization &amp; Storytelling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5" name="Google Shape;125;p34"/>
          <p:cNvSpPr txBox="1"/>
          <p:nvPr>
            <p:ph idx="1" type="subTitle"/>
          </p:nvPr>
        </p:nvSpPr>
        <p:spPr>
          <a:xfrm>
            <a:off x="870000" y="4074400"/>
            <a:ext cx="7404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Saurabh Kango, Analytics Program </a:t>
            </a:r>
            <a:r>
              <a:rPr lang="en" sz="1600"/>
              <a:t>Manager</a:t>
            </a:r>
            <a:r>
              <a:rPr lang="en" sz="1600"/>
              <a:t> - </a:t>
            </a:r>
            <a:r>
              <a:rPr lang="en" sz="1600">
                <a:solidFill>
                  <a:srgbClr val="0000FF"/>
                </a:solidFill>
              </a:rPr>
              <a:t>Linkedin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https://www.linkedin.com/in/saurabhkango/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1. Message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192" name="Google Shape;192;p43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Make sure your figure supports your message.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193" name="Google Shape;193;p43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>
                <a:solidFill>
                  <a:srgbClr val="000000"/>
                </a:solidFill>
              </a:rPr>
              <a:t>Signal must come first, even if your aim is primarily engagement</a:t>
            </a:r>
            <a:r>
              <a:rPr lang="en" sz="2400"/>
              <a:t>”</a:t>
            </a:r>
            <a:endParaRPr sz="2400"/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Choose the right chart/graph for you message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Choose the right chart elements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ctrTitle"/>
          </p:nvPr>
        </p:nvSpPr>
        <p:spPr>
          <a:xfrm>
            <a:off x="382125" y="1549050"/>
            <a:ext cx="17691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Choosing the Right Chart</a:t>
            </a:r>
            <a:endParaRPr sz="2700"/>
          </a:p>
        </p:txBody>
      </p:sp>
      <p:pic>
        <p:nvPicPr>
          <p:cNvPr descr="choosing-a-good-chart-09.png" id="199" name="Google Shape;199;p44"/>
          <p:cNvPicPr preferRelativeResize="0"/>
          <p:nvPr/>
        </p:nvPicPr>
        <p:blipFill rotWithShape="1">
          <a:blip r:embed="rId3">
            <a:alphaModFix/>
          </a:blip>
          <a:srcRect b="1531" l="0" r="0" t="1531"/>
          <a:stretch/>
        </p:blipFill>
        <p:spPr>
          <a:xfrm>
            <a:off x="2200854" y="0"/>
            <a:ext cx="686694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44"/>
          <p:cNvCxnSpPr/>
          <p:nvPr/>
        </p:nvCxnSpPr>
        <p:spPr>
          <a:xfrm flipH="1">
            <a:off x="2264350" y="348900"/>
            <a:ext cx="15300" cy="4484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ctrTitle"/>
          </p:nvPr>
        </p:nvSpPr>
        <p:spPr>
          <a:xfrm>
            <a:off x="382125" y="1549050"/>
            <a:ext cx="34659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Choosing the Right Chart Element (Channel)</a:t>
            </a:r>
            <a:endParaRPr sz="2700"/>
          </a:p>
        </p:txBody>
      </p:sp>
      <p:sp>
        <p:nvSpPr>
          <p:cNvPr id="206" name="Google Shape;206;p45"/>
          <p:cNvSpPr txBox="1"/>
          <p:nvPr>
            <p:ph idx="1" type="subTitle"/>
          </p:nvPr>
        </p:nvSpPr>
        <p:spPr>
          <a:xfrm>
            <a:off x="357375" y="2943250"/>
            <a:ext cx="25893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cxnSp>
        <p:nvCxnSpPr>
          <p:cNvPr id="207" name="Google Shape;207;p45"/>
          <p:cNvCxnSpPr/>
          <p:nvPr/>
        </p:nvCxnSpPr>
        <p:spPr>
          <a:xfrm flipH="1">
            <a:off x="3999525" y="309675"/>
            <a:ext cx="15300" cy="4484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45"/>
          <p:cNvSpPr/>
          <p:nvPr/>
        </p:nvSpPr>
        <p:spPr>
          <a:xfrm flipH="1" rot="10800000">
            <a:off x="7092325" y="3470275"/>
            <a:ext cx="138900" cy="1241400"/>
          </a:xfrm>
          <a:prstGeom prst="rtTriangle">
            <a:avLst/>
          </a:prstGeom>
          <a:solidFill>
            <a:srgbClr val="00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7316801" y="3937672"/>
            <a:ext cx="1071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A87"/>
                </a:solidFill>
                <a:latin typeface="Montserrat"/>
                <a:ea typeface="Montserrat"/>
                <a:cs typeface="Montserrat"/>
                <a:sym typeface="Montserrat"/>
              </a:rPr>
              <a:t>effective</a:t>
            </a:r>
            <a:endParaRPr>
              <a:solidFill>
                <a:srgbClr val="007A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5"/>
          <p:cNvSpPr/>
          <p:nvPr/>
        </p:nvSpPr>
        <p:spPr>
          <a:xfrm flipH="1" rot="10800000">
            <a:off x="7092325" y="375325"/>
            <a:ext cx="138900" cy="2842800"/>
          </a:xfrm>
          <a:prstGeom prst="rtTriangle">
            <a:avLst/>
          </a:prstGeom>
          <a:solidFill>
            <a:srgbClr val="00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5"/>
          <p:cNvSpPr txBox="1"/>
          <p:nvPr/>
        </p:nvSpPr>
        <p:spPr>
          <a:xfrm>
            <a:off x="7373344" y="1614175"/>
            <a:ext cx="1071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A87"/>
                </a:solidFill>
                <a:latin typeface="Montserrat"/>
                <a:ea typeface="Montserrat"/>
                <a:cs typeface="Montserrat"/>
                <a:sym typeface="Montserrat"/>
              </a:rPr>
              <a:t>effective</a:t>
            </a:r>
            <a:endParaRPr>
              <a:solidFill>
                <a:srgbClr val="007A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76" y="313100"/>
            <a:ext cx="2163475" cy="29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00" y="3413639"/>
            <a:ext cx="2299650" cy="129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/>
          <p:nvPr/>
        </p:nvSpPr>
        <p:spPr>
          <a:xfrm>
            <a:off x="4728625" y="261575"/>
            <a:ext cx="2307900" cy="651900"/>
          </a:xfrm>
          <a:prstGeom prst="rect">
            <a:avLst/>
          </a:prstGeom>
          <a:noFill/>
          <a:ln cap="flat" cmpd="sng" w="9525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5"/>
          <p:cNvSpPr/>
          <p:nvPr/>
        </p:nvSpPr>
        <p:spPr>
          <a:xfrm>
            <a:off x="4698850" y="3413650"/>
            <a:ext cx="2307900" cy="651900"/>
          </a:xfrm>
          <a:prstGeom prst="rect">
            <a:avLst/>
          </a:prstGeom>
          <a:noFill/>
          <a:ln cap="flat" cmpd="sng" w="9525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5"/>
          <p:cNvSpPr txBox="1"/>
          <p:nvPr/>
        </p:nvSpPr>
        <p:spPr>
          <a:xfrm>
            <a:off x="5387593" y="4782675"/>
            <a:ext cx="3447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52525"/>
                </a:solidFill>
                <a:latin typeface="Proxima Nova"/>
                <a:ea typeface="Proxima Nova"/>
                <a:cs typeface="Proxima Nova"/>
                <a:sym typeface="Proxima Nova"/>
              </a:rPr>
              <a:t>Adapted from </a:t>
            </a:r>
            <a:r>
              <a:rPr i="1"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Tamara Munzner. Visualization Analysis and Design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 txBox="1"/>
          <p:nvPr>
            <p:ph idx="1" type="subTitle"/>
          </p:nvPr>
        </p:nvSpPr>
        <p:spPr>
          <a:xfrm>
            <a:off x="7555150" y="3470275"/>
            <a:ext cx="13992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/>
              <a:t>Read more about </a:t>
            </a:r>
            <a:r>
              <a:rPr b="0" lang="en" sz="900" u="sng">
                <a:solidFill>
                  <a:schemeClr val="hlink"/>
                </a:solidFill>
                <a:hlinkClick r:id="rId5"/>
              </a:rPr>
              <a:t>color</a:t>
            </a:r>
            <a:endParaRPr b="0"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23" name="Google Shape;223;p46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difference</a:t>
            </a:r>
            <a:endParaRPr/>
          </a:p>
        </p:txBody>
      </p:sp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888" y="1281650"/>
            <a:ext cx="4335963" cy="34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31" name="Google Shape;231;p47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difference</a:t>
            </a:r>
            <a:endParaRPr/>
          </a:p>
        </p:txBody>
      </p:sp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100" y="1223375"/>
            <a:ext cx="4627350" cy="35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39" name="Google Shape;239;p48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(converging) similarity</a:t>
            </a:r>
            <a:endParaRPr/>
          </a:p>
        </p:txBody>
      </p:sp>
      <p:pic>
        <p:nvPicPr>
          <p:cNvPr id="240" name="Google Shape;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91" y="1306650"/>
            <a:ext cx="5846808" cy="304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8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47" name="Google Shape;247;p49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(converging) similarity</a:t>
            </a:r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88" y="1333850"/>
            <a:ext cx="5651424" cy="33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55" name="Google Shape;255;p50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grouping the differences</a:t>
            </a:r>
            <a:endParaRPr/>
          </a:p>
        </p:txBody>
      </p:sp>
      <p:sp>
        <p:nvSpPr>
          <p:cNvPr id="256" name="Google Shape;256;p50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7" name="Google Shape;2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225" y="1555288"/>
            <a:ext cx="5827101" cy="27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63" name="Google Shape;263;p51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grouping the differences</a:t>
            </a:r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949" y="1313224"/>
            <a:ext cx="6086799" cy="28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2. Aesthetics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271" name="Google Shape;271;p52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It’s not just about looking pretty; it’s about being easily interpretable.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272" name="Google Shape;272;p5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500"/>
              <a:t>Don’t trust the default settings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31" name="Google Shape;131;p35"/>
          <p:cNvSpPr txBox="1"/>
          <p:nvPr>
            <p:ph idx="1" type="subTitle"/>
          </p:nvPr>
        </p:nvSpPr>
        <p:spPr>
          <a:xfrm>
            <a:off x="458250" y="313635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came to care about data visualization...</a:t>
            </a:r>
            <a:endParaRPr/>
          </a:p>
        </p:txBody>
      </p:sp>
      <p:sp>
        <p:nvSpPr>
          <p:cNvPr id="132" name="Google Shape;132;p35"/>
          <p:cNvSpPr txBox="1"/>
          <p:nvPr/>
        </p:nvSpPr>
        <p:spPr>
          <a:xfrm>
            <a:off x="939275" y="3803850"/>
            <a:ext cx="80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“ I was never good with drawing but I loved Colors”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35"/>
          <p:cNvSpPr txBox="1"/>
          <p:nvPr/>
        </p:nvSpPr>
        <p:spPr>
          <a:xfrm>
            <a:off x="446600" y="4474525"/>
            <a:ext cx="80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“Storytelling and data 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visualization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is Fun”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35"/>
          <p:cNvSpPr txBox="1"/>
          <p:nvPr>
            <p:ph idx="1" type="subTitle"/>
          </p:nvPr>
        </p:nvSpPr>
        <p:spPr>
          <a:xfrm>
            <a:off x="382125" y="1030225"/>
            <a:ext cx="82275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Currently Working with LinkedIn as Insights Program Manager, Bangalore!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>
                <a:solidFill>
                  <a:schemeClr val="dk1"/>
                </a:solidFill>
              </a:rPr>
              <a:t>Developing Design skills was the best part when I worked at Airbnb.</a:t>
            </a:r>
            <a:endParaRPr b="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>
                <a:solidFill>
                  <a:schemeClr val="dk1"/>
                </a:solidFill>
              </a:rPr>
              <a:t>Learned about been Scrapy at Mu Sigma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78" name="Google Shape;278;p53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as easy as possible to understand your figure</a:t>
            </a:r>
            <a:endParaRPr/>
          </a:p>
        </p:txBody>
      </p:sp>
      <p:sp>
        <p:nvSpPr>
          <p:cNvPr id="279" name="Google Shape;279;p53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600"/>
            <a:ext cx="8839204" cy="30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86" name="Google Shape;286;p54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mindful of how you use color!</a:t>
            </a:r>
            <a:endParaRPr/>
          </a:p>
        </p:txBody>
      </p:sp>
      <p:sp>
        <p:nvSpPr>
          <p:cNvPr id="287" name="Google Shape;287;p54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600"/>
            <a:ext cx="8839198" cy="319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chartjunk</a:t>
            </a:r>
            <a:endParaRPr/>
          </a:p>
        </p:txBody>
      </p:sp>
      <p:sp>
        <p:nvSpPr>
          <p:cNvPr id="295" name="Google Shape;295;p55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6" name="Google Shape;2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50" y="1260813"/>
            <a:ext cx="7534166" cy="327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3. Communicate Clearly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302" name="Google Shape;302;p56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How to improve the defaults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303" name="Google Shape;303;p56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Know your audience &amp; message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b="1" lang="en" sz="1900">
                <a:solidFill>
                  <a:srgbClr val="000000"/>
                </a:solidFill>
              </a:rPr>
              <a:t>Label axes, include title &amp; legend in a </a:t>
            </a:r>
            <a:r>
              <a:rPr b="1" lang="en" sz="1900" u="sng">
                <a:solidFill>
                  <a:srgbClr val="000000"/>
                </a:solidFill>
              </a:rPr>
              <a:t>legible</a:t>
            </a:r>
            <a:r>
              <a:rPr b="1" lang="en" sz="1900">
                <a:solidFill>
                  <a:srgbClr val="000000"/>
                </a:solidFill>
              </a:rPr>
              <a:t> size &amp; font.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Show control (baseline) data first and in the “neutral” (gray) color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X-axis should be the independent variable (time, category)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Scale things appropriately [try to avoid clipping the Y-axis…]</a:t>
            </a:r>
            <a:endParaRPr sz="2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Principles</a:t>
            </a:r>
            <a:endParaRPr/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976" y="990995"/>
            <a:ext cx="4598076" cy="35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25" y="1930213"/>
            <a:ext cx="1961700" cy="156281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7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2" name="Google Shape;312;p57"/>
          <p:cNvGrpSpPr/>
          <p:nvPr/>
        </p:nvGrpSpPr>
        <p:grpSpPr>
          <a:xfrm>
            <a:off x="742375" y="1084675"/>
            <a:ext cx="4598075" cy="616725"/>
            <a:chOff x="742375" y="1084675"/>
            <a:chExt cx="4598075" cy="616725"/>
          </a:xfrm>
        </p:grpSpPr>
        <p:sp>
          <p:nvSpPr>
            <p:cNvPr id="313" name="Google Shape;313;p57"/>
            <p:cNvSpPr/>
            <p:nvPr/>
          </p:nvSpPr>
          <p:spPr>
            <a:xfrm>
              <a:off x="2916450" y="1292500"/>
              <a:ext cx="2424000" cy="40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" name="Google Shape;314;p57"/>
            <p:cNvCxnSpPr>
              <a:stCxn id="313" idx="1"/>
              <a:endCxn id="315" idx="3"/>
            </p:cNvCxnSpPr>
            <p:nvPr/>
          </p:nvCxnSpPr>
          <p:spPr>
            <a:xfrm rot="10800000">
              <a:off x="2037750" y="1339150"/>
              <a:ext cx="878700" cy="1578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" name="Google Shape;315;p57"/>
            <p:cNvSpPr txBox="1"/>
            <p:nvPr/>
          </p:nvSpPr>
          <p:spPr>
            <a:xfrm>
              <a:off x="742375" y="1084675"/>
              <a:ext cx="12954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1.  Message &amp; Audience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16" name="Google Shape;316;p57"/>
          <p:cNvGrpSpPr/>
          <p:nvPr/>
        </p:nvGrpSpPr>
        <p:grpSpPr>
          <a:xfrm>
            <a:off x="2879540" y="1944600"/>
            <a:ext cx="6384710" cy="2552813"/>
            <a:chOff x="2811365" y="1942275"/>
            <a:chExt cx="6384710" cy="2552813"/>
          </a:xfrm>
        </p:grpSpPr>
        <p:sp>
          <p:nvSpPr>
            <p:cNvPr id="317" name="Google Shape;317;p57"/>
            <p:cNvSpPr/>
            <p:nvPr/>
          </p:nvSpPr>
          <p:spPr>
            <a:xfrm>
              <a:off x="3075438" y="3894875"/>
              <a:ext cx="2945700" cy="281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" name="Google Shape;318;p57"/>
            <p:cNvCxnSpPr>
              <a:stCxn id="317" idx="3"/>
              <a:endCxn id="319" idx="1"/>
            </p:cNvCxnSpPr>
            <p:nvPr/>
          </p:nvCxnSpPr>
          <p:spPr>
            <a:xfrm>
              <a:off x="6021138" y="4035425"/>
              <a:ext cx="1017000" cy="2052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57"/>
            <p:cNvSpPr txBox="1"/>
            <p:nvPr/>
          </p:nvSpPr>
          <p:spPr>
            <a:xfrm>
              <a:off x="7038175" y="3985988"/>
              <a:ext cx="21579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2. Labelled &amp; Legible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0" name="Google Shape;320;p57"/>
            <p:cNvSpPr/>
            <p:nvPr/>
          </p:nvSpPr>
          <p:spPr>
            <a:xfrm>
              <a:off x="5855550" y="2675925"/>
              <a:ext cx="522600" cy="454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57"/>
            <p:cNvCxnSpPr>
              <a:stCxn id="320" idx="3"/>
              <a:endCxn id="319" idx="1"/>
            </p:cNvCxnSpPr>
            <p:nvPr/>
          </p:nvCxnSpPr>
          <p:spPr>
            <a:xfrm>
              <a:off x="6378150" y="2903325"/>
              <a:ext cx="660000" cy="13371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" name="Google Shape;322;p57"/>
            <p:cNvSpPr/>
            <p:nvPr/>
          </p:nvSpPr>
          <p:spPr>
            <a:xfrm>
              <a:off x="2811365" y="1942275"/>
              <a:ext cx="522600" cy="204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" name="Google Shape;323;p57"/>
            <p:cNvCxnSpPr>
              <a:stCxn id="322" idx="3"/>
              <a:endCxn id="319" idx="1"/>
            </p:cNvCxnSpPr>
            <p:nvPr/>
          </p:nvCxnSpPr>
          <p:spPr>
            <a:xfrm>
              <a:off x="3333965" y="2964075"/>
              <a:ext cx="3704100" cy="1276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4" name="Google Shape;324;p57"/>
          <p:cNvGrpSpPr/>
          <p:nvPr/>
        </p:nvGrpSpPr>
        <p:grpSpPr>
          <a:xfrm>
            <a:off x="3932425" y="1256250"/>
            <a:ext cx="4877525" cy="1709925"/>
            <a:chOff x="3932425" y="1256250"/>
            <a:chExt cx="4877525" cy="1709925"/>
          </a:xfrm>
        </p:grpSpPr>
        <p:sp>
          <p:nvSpPr>
            <p:cNvPr id="325" name="Google Shape;325;p57"/>
            <p:cNvSpPr/>
            <p:nvPr/>
          </p:nvSpPr>
          <p:spPr>
            <a:xfrm>
              <a:off x="3932425" y="2457075"/>
              <a:ext cx="24240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57"/>
            <p:cNvCxnSpPr>
              <a:stCxn id="325" idx="0"/>
              <a:endCxn id="327" idx="1"/>
            </p:cNvCxnSpPr>
            <p:nvPr/>
          </p:nvCxnSpPr>
          <p:spPr>
            <a:xfrm flipH="1" rot="10800000">
              <a:off x="5144425" y="1510875"/>
              <a:ext cx="1961700" cy="9462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" name="Google Shape;327;p57"/>
            <p:cNvSpPr txBox="1"/>
            <p:nvPr/>
          </p:nvSpPr>
          <p:spPr>
            <a:xfrm>
              <a:off x="7106250" y="125625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3. Baseline neutral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28" name="Google Shape;328;p57"/>
          <p:cNvGrpSpPr/>
          <p:nvPr/>
        </p:nvGrpSpPr>
        <p:grpSpPr>
          <a:xfrm>
            <a:off x="354725" y="3780875"/>
            <a:ext cx="5819050" cy="714225"/>
            <a:chOff x="354725" y="3780875"/>
            <a:chExt cx="5819050" cy="714225"/>
          </a:xfrm>
        </p:grpSpPr>
        <p:sp>
          <p:nvSpPr>
            <p:cNvPr id="329" name="Google Shape;329;p57"/>
            <p:cNvSpPr/>
            <p:nvPr/>
          </p:nvSpPr>
          <p:spPr>
            <a:xfrm>
              <a:off x="2971275" y="3780875"/>
              <a:ext cx="32025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" name="Google Shape;330;p57"/>
            <p:cNvCxnSpPr>
              <a:stCxn id="329" idx="1"/>
              <a:endCxn id="331" idx="3"/>
            </p:cNvCxnSpPr>
            <p:nvPr/>
          </p:nvCxnSpPr>
          <p:spPr>
            <a:xfrm flipH="1">
              <a:off x="2058375" y="4035425"/>
              <a:ext cx="912900" cy="2052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" name="Google Shape;331;p57"/>
            <p:cNvSpPr txBox="1"/>
            <p:nvPr/>
          </p:nvSpPr>
          <p:spPr>
            <a:xfrm>
              <a:off x="354725" y="398600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Principles</a:t>
            </a:r>
            <a:endParaRPr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2521082"/>
            <a:ext cx="1896576" cy="98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200" y="1289062"/>
            <a:ext cx="5234937" cy="30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7279675" y="1471063"/>
            <a:ext cx="2157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2. Labelled &amp; Legible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1" name="Google Shape;341;p58"/>
          <p:cNvGrpSpPr/>
          <p:nvPr/>
        </p:nvGrpSpPr>
        <p:grpSpPr>
          <a:xfrm>
            <a:off x="742375" y="1084675"/>
            <a:ext cx="6196450" cy="2492975"/>
            <a:chOff x="742375" y="1084675"/>
            <a:chExt cx="6196450" cy="2492975"/>
          </a:xfrm>
        </p:grpSpPr>
        <p:grpSp>
          <p:nvGrpSpPr>
            <p:cNvPr id="342" name="Google Shape;342;p58"/>
            <p:cNvGrpSpPr/>
            <p:nvPr/>
          </p:nvGrpSpPr>
          <p:grpSpPr>
            <a:xfrm>
              <a:off x="742375" y="1084675"/>
              <a:ext cx="6196450" cy="818250"/>
              <a:chOff x="742375" y="1084675"/>
              <a:chExt cx="6196450" cy="818250"/>
            </a:xfrm>
          </p:grpSpPr>
          <p:sp>
            <p:nvSpPr>
              <p:cNvPr id="343" name="Google Shape;343;p58"/>
              <p:cNvSpPr/>
              <p:nvPr/>
            </p:nvSpPr>
            <p:spPr>
              <a:xfrm>
                <a:off x="2613425" y="1393825"/>
                <a:ext cx="4325400" cy="509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4" name="Google Shape;344;p58"/>
              <p:cNvCxnSpPr>
                <a:stCxn id="343" idx="1"/>
                <a:endCxn id="345" idx="3"/>
              </p:cNvCxnSpPr>
              <p:nvPr/>
            </p:nvCxnSpPr>
            <p:spPr>
              <a:xfrm rot="10800000">
                <a:off x="2037725" y="1339375"/>
                <a:ext cx="575700" cy="30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5" name="Google Shape;345;p58"/>
              <p:cNvSpPr txBox="1"/>
              <p:nvPr/>
            </p:nvSpPr>
            <p:spPr>
              <a:xfrm>
                <a:off x="742375" y="1084675"/>
                <a:ext cx="1295400" cy="5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1.  Message &amp; Audience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cxnSp>
          <p:nvCxnSpPr>
            <p:cNvPr id="346" name="Google Shape;346;p58"/>
            <p:cNvCxnSpPr>
              <a:stCxn id="345" idx="3"/>
              <a:endCxn id="347" idx="1"/>
            </p:cNvCxnSpPr>
            <p:nvPr/>
          </p:nvCxnSpPr>
          <p:spPr>
            <a:xfrm>
              <a:off x="2037775" y="1339225"/>
              <a:ext cx="666600" cy="20109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7" name="Google Shape;347;p58"/>
            <p:cNvSpPr/>
            <p:nvPr/>
          </p:nvSpPr>
          <p:spPr>
            <a:xfrm>
              <a:off x="2704300" y="3122850"/>
              <a:ext cx="1703700" cy="454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58"/>
          <p:cNvGrpSpPr/>
          <p:nvPr/>
        </p:nvGrpSpPr>
        <p:grpSpPr>
          <a:xfrm>
            <a:off x="73782" y="3735425"/>
            <a:ext cx="6732598" cy="629175"/>
            <a:chOff x="146921" y="3780875"/>
            <a:chExt cx="6026854" cy="629175"/>
          </a:xfrm>
        </p:grpSpPr>
        <p:sp>
          <p:nvSpPr>
            <p:cNvPr id="349" name="Google Shape;349;p58"/>
            <p:cNvSpPr/>
            <p:nvPr/>
          </p:nvSpPr>
          <p:spPr>
            <a:xfrm>
              <a:off x="2971275" y="3780875"/>
              <a:ext cx="32025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" name="Google Shape;350;p58"/>
            <p:cNvCxnSpPr>
              <a:stCxn id="349" idx="1"/>
              <a:endCxn id="351" idx="3"/>
            </p:cNvCxnSpPr>
            <p:nvPr/>
          </p:nvCxnSpPr>
          <p:spPr>
            <a:xfrm flipH="1">
              <a:off x="1850475" y="4035425"/>
              <a:ext cx="1120800" cy="1200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58"/>
            <p:cNvSpPr txBox="1"/>
            <p:nvPr/>
          </p:nvSpPr>
          <p:spPr>
            <a:xfrm>
              <a:off x="146921" y="390095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52" name="Google Shape;352;p58"/>
          <p:cNvSpPr txBox="1"/>
          <p:nvPr/>
        </p:nvSpPr>
        <p:spPr>
          <a:xfrm>
            <a:off x="7279675" y="1902925"/>
            <a:ext cx="1703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3. Baseline neutral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Principles</a:t>
            </a:r>
            <a:endParaRPr/>
          </a:p>
        </p:txBody>
      </p:sp>
      <p:sp>
        <p:nvSpPr>
          <p:cNvPr id="358" name="Google Shape;358;p59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754" y="1427400"/>
            <a:ext cx="6051549" cy="2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0" y="3640000"/>
            <a:ext cx="2216574" cy="105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59"/>
          <p:cNvGrpSpPr/>
          <p:nvPr/>
        </p:nvGrpSpPr>
        <p:grpSpPr>
          <a:xfrm>
            <a:off x="227175" y="1152850"/>
            <a:ext cx="5113325" cy="1228788"/>
            <a:chOff x="227175" y="1152850"/>
            <a:chExt cx="5113325" cy="1228788"/>
          </a:xfrm>
        </p:grpSpPr>
        <p:grpSp>
          <p:nvGrpSpPr>
            <p:cNvPr id="362" name="Google Shape;362;p59"/>
            <p:cNvGrpSpPr/>
            <p:nvPr/>
          </p:nvGrpSpPr>
          <p:grpSpPr>
            <a:xfrm>
              <a:off x="484825" y="1152850"/>
              <a:ext cx="4855675" cy="900075"/>
              <a:chOff x="484825" y="1152850"/>
              <a:chExt cx="4855675" cy="900075"/>
            </a:xfrm>
          </p:grpSpPr>
          <p:sp>
            <p:nvSpPr>
              <p:cNvPr id="363" name="Google Shape;363;p59"/>
              <p:cNvSpPr/>
              <p:nvPr/>
            </p:nvSpPr>
            <p:spPr>
              <a:xfrm>
                <a:off x="2833100" y="1393825"/>
                <a:ext cx="2507400" cy="659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4" name="Google Shape;364;p59"/>
              <p:cNvCxnSpPr>
                <a:stCxn id="363" idx="1"/>
                <a:endCxn id="365" idx="3"/>
              </p:cNvCxnSpPr>
              <p:nvPr/>
            </p:nvCxnSpPr>
            <p:spPr>
              <a:xfrm rot="10800000">
                <a:off x="1780100" y="1407475"/>
                <a:ext cx="1053000" cy="315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5" name="Google Shape;365;p59"/>
              <p:cNvSpPr txBox="1"/>
              <p:nvPr/>
            </p:nvSpPr>
            <p:spPr>
              <a:xfrm>
                <a:off x="484825" y="1152850"/>
                <a:ext cx="1295400" cy="5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1.  Message &amp; Audience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sp>
          <p:nvSpPr>
            <p:cNvPr id="366" name="Google Shape;366;p59"/>
            <p:cNvSpPr txBox="1"/>
            <p:nvPr/>
          </p:nvSpPr>
          <p:spPr>
            <a:xfrm>
              <a:off x="227175" y="1872538"/>
              <a:ext cx="21579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2. Labelled &amp; Legible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67" name="Google Shape;367;p59"/>
          <p:cNvGrpSpPr/>
          <p:nvPr/>
        </p:nvGrpSpPr>
        <p:grpSpPr>
          <a:xfrm>
            <a:off x="386113" y="2123775"/>
            <a:ext cx="5462888" cy="763650"/>
            <a:chOff x="893638" y="2396475"/>
            <a:chExt cx="5462888" cy="763650"/>
          </a:xfrm>
        </p:grpSpPr>
        <p:sp>
          <p:nvSpPr>
            <p:cNvPr id="368" name="Google Shape;368;p59"/>
            <p:cNvSpPr/>
            <p:nvPr/>
          </p:nvSpPr>
          <p:spPr>
            <a:xfrm>
              <a:off x="4431425" y="2396475"/>
              <a:ext cx="19251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59"/>
            <p:cNvCxnSpPr>
              <a:stCxn id="368" idx="1"/>
              <a:endCxn id="370" idx="3"/>
            </p:cNvCxnSpPr>
            <p:nvPr/>
          </p:nvCxnSpPr>
          <p:spPr>
            <a:xfrm flipH="1">
              <a:off x="2597225" y="2651025"/>
              <a:ext cx="1834200" cy="2547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59"/>
            <p:cNvSpPr txBox="1"/>
            <p:nvPr/>
          </p:nvSpPr>
          <p:spPr>
            <a:xfrm>
              <a:off x="893638" y="2651025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3. Baseline neutral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71" name="Google Shape;371;p59"/>
          <p:cNvGrpSpPr/>
          <p:nvPr/>
        </p:nvGrpSpPr>
        <p:grpSpPr>
          <a:xfrm>
            <a:off x="129670" y="2887425"/>
            <a:ext cx="7051480" cy="1116350"/>
            <a:chOff x="-304840" y="3038925"/>
            <a:chExt cx="6312309" cy="1116350"/>
          </a:xfrm>
        </p:grpSpPr>
        <p:sp>
          <p:nvSpPr>
            <p:cNvPr id="372" name="Google Shape;372;p59"/>
            <p:cNvSpPr/>
            <p:nvPr/>
          </p:nvSpPr>
          <p:spPr>
            <a:xfrm>
              <a:off x="2903069" y="3780875"/>
              <a:ext cx="3104400" cy="37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" name="Google Shape;373;p59"/>
            <p:cNvCxnSpPr>
              <a:stCxn id="372" idx="1"/>
              <a:endCxn id="374" idx="3"/>
            </p:cNvCxnSpPr>
            <p:nvPr/>
          </p:nvCxnSpPr>
          <p:spPr>
            <a:xfrm rot="10800000">
              <a:off x="1398869" y="3293375"/>
              <a:ext cx="1504200" cy="6747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59"/>
            <p:cNvSpPr txBox="1"/>
            <p:nvPr/>
          </p:nvSpPr>
          <p:spPr>
            <a:xfrm>
              <a:off x="-304840" y="3038925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/>
          </a:p>
        </p:txBody>
      </p:sp>
      <p:sp>
        <p:nvSpPr>
          <p:cNvPr id="380" name="Google Shape;380;p60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Decide on your </a:t>
            </a:r>
            <a:r>
              <a:rPr b="1" lang="en" sz="2100">
                <a:solidFill>
                  <a:srgbClr val="542744"/>
                </a:solidFill>
              </a:rPr>
              <a:t>message </a:t>
            </a:r>
            <a:endParaRPr sz="2100">
              <a:solidFill>
                <a:srgbClr val="54274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Choose the right chart to make your point</a:t>
            </a:r>
            <a:endParaRPr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Aesthetics matter</a:t>
            </a:r>
            <a:endParaRPr sz="2100">
              <a:solidFill>
                <a:srgbClr val="54274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Don’t trust the default settings</a:t>
            </a:r>
            <a:endParaRPr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Communicate clearly</a:t>
            </a:r>
            <a:endParaRPr sz="2100">
              <a:solidFill>
                <a:srgbClr val="54274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>
                <a:solidFill>
                  <a:srgbClr val="542744"/>
                </a:solidFill>
              </a:rPr>
              <a:t>		Label &amp; Make Legible</a:t>
            </a:r>
            <a:endParaRPr>
              <a:solidFill>
                <a:srgbClr val="54274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Data Visualization?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6"/>
          <p:cNvSpPr txBox="1"/>
          <p:nvPr>
            <p:ph idx="2" type="body"/>
          </p:nvPr>
        </p:nvSpPr>
        <p:spPr>
          <a:xfrm>
            <a:off x="382125" y="137615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Visualizations are data stories made by transforming the data quantitatively, defining relations, patterns and creating interactive images.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Graphical or pictorial representation of data is Data visualization. 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It enables executives, business leaders, reachers, decision-makers to see analytics presented visually, so they can grasp difficult concepts or identify new patterns.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Using tables or raw data, certain patterns, trends, and correlations might go unnoticed, and thus recognizing these patterns is easier with data visualization. </a:t>
            </a:r>
            <a:endParaRPr sz="18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Calibri"/>
              <a:buChar char="○"/>
            </a:pPr>
            <a:r>
              <a:t/>
            </a:r>
            <a:endParaRPr sz="12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Benefits of Data Visualization: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382125" y="119880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Considering the impact that data has in the growth of the business ,here are a few benefits: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Helps to identify the latest trend to improve the product and increase the profits for business.</a:t>
            </a:r>
            <a:endParaRPr sz="18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visualizations make big and small data easier for the human brain to understand,leading to better analysis.</a:t>
            </a:r>
            <a:endParaRPr sz="18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Helps understanding the story-The human brain is not able to understand or even just imagine large amounts of numbers or text at once. It needs a visual representation to make sense of them and consequently translate raw data into tangible concepts.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ctrTitle"/>
          </p:nvPr>
        </p:nvSpPr>
        <p:spPr>
          <a:xfrm>
            <a:off x="909900" y="885974"/>
            <a:ext cx="73242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Storytelling</a:t>
            </a:r>
            <a:r>
              <a:rPr b="1" lang="en" sz="5000"/>
              <a:t> is more important than plotting complex graphs. </a:t>
            </a:r>
            <a:r>
              <a:rPr b="1" lang="en" sz="5000">
                <a:solidFill>
                  <a:schemeClr val="lt2"/>
                </a:solidFill>
              </a:rPr>
              <a:t>”</a:t>
            </a:r>
            <a:endParaRPr b="1" sz="5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ctrTitle"/>
          </p:nvPr>
        </p:nvSpPr>
        <p:spPr>
          <a:xfrm>
            <a:off x="382125" y="310600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Remove to Improve: Less is More</a:t>
            </a:r>
            <a:endParaRPr b="0"/>
          </a:p>
        </p:txBody>
      </p:sp>
      <p:sp>
        <p:nvSpPr>
          <p:cNvPr id="157" name="Google Shape;157;p39"/>
          <p:cNvSpPr txBox="1"/>
          <p:nvPr/>
        </p:nvSpPr>
        <p:spPr>
          <a:xfrm>
            <a:off x="7108850" y="4613525"/>
            <a:ext cx="1951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Darkhorse Analytics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075" y="856550"/>
            <a:ext cx="5182001" cy="38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4" name="Google Shape;164;p40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&amp; Storytelling</a:t>
            </a:r>
            <a:endParaRPr/>
          </a:p>
        </p:txBody>
      </p:sp>
      <p:sp>
        <p:nvSpPr>
          <p:cNvPr id="165" name="Google Shape;165;p40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External resources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to make good charts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Resources for Data Visualization</a:t>
            </a:r>
            <a:endParaRPr/>
          </a:p>
        </p:txBody>
      </p:sp>
      <p:sp>
        <p:nvSpPr>
          <p:cNvPr id="171" name="Google Shape;171;p41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&amp; Sources of Inspiration</a:t>
            </a:r>
            <a:endParaRPr/>
          </a:p>
        </p:txBody>
      </p:sp>
      <p:sp>
        <p:nvSpPr>
          <p:cNvPr id="172" name="Google Shape;172;p41"/>
          <p:cNvSpPr txBox="1"/>
          <p:nvPr/>
        </p:nvSpPr>
        <p:spPr>
          <a:xfrm>
            <a:off x="468225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Quick Reads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3" name="Google Shape;173;p41"/>
          <p:cNvCxnSpPr/>
          <p:nvPr/>
        </p:nvCxnSpPr>
        <p:spPr>
          <a:xfrm>
            <a:off x="468214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41"/>
          <p:cNvSpPr txBox="1"/>
          <p:nvPr/>
        </p:nvSpPr>
        <p:spPr>
          <a:xfrm>
            <a:off x="3378487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Blogs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5" name="Google Shape;175;p41"/>
          <p:cNvCxnSpPr/>
          <p:nvPr/>
        </p:nvCxnSpPr>
        <p:spPr>
          <a:xfrm>
            <a:off x="3378464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41"/>
          <p:cNvSpPr txBox="1"/>
          <p:nvPr/>
        </p:nvSpPr>
        <p:spPr>
          <a:xfrm>
            <a:off x="6288750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Academic Tomes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7" name="Google Shape;177;p41"/>
          <p:cNvCxnSpPr/>
          <p:nvPr/>
        </p:nvCxnSpPr>
        <p:spPr>
          <a:xfrm>
            <a:off x="6288739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41"/>
          <p:cNvSpPr txBox="1"/>
          <p:nvPr/>
        </p:nvSpPr>
        <p:spPr>
          <a:xfrm>
            <a:off x="468225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favorite academic paper)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41"/>
          <p:cNvSpPr txBox="1"/>
          <p:nvPr/>
        </p:nvSpPr>
        <p:spPr>
          <a:xfrm>
            <a:off x="3378464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Stephen Few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(Perceptual Edge)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Darkhorse Analytics </a:t>
            </a: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Hans Rosling’s 2006 </a:t>
            </a: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TED Talk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[storytelling]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6288750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Edward Tufte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(ironically, worst website ever)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/>
          <p:nvPr>
            <p:ph type="ctrTitle"/>
          </p:nvPr>
        </p:nvSpPr>
        <p:spPr>
          <a:xfrm>
            <a:off x="382125" y="1847775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Decide on your </a:t>
            </a:r>
            <a:r>
              <a:rPr b="1" lang="en" sz="2100">
                <a:solidFill>
                  <a:srgbClr val="542744"/>
                </a:solidFill>
              </a:rPr>
              <a:t>message</a:t>
            </a:r>
            <a:endParaRPr sz="2100"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Aesthetics matter</a:t>
            </a:r>
            <a:endParaRPr sz="2100"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Communicate clearly</a:t>
            </a:r>
            <a:endParaRPr sz="2100">
              <a:solidFill>
                <a:srgbClr val="54274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rbnb Slides Template">
  <a:themeElements>
    <a:clrScheme name="Simple Light">
      <a:dk1>
        <a:srgbClr val="222222"/>
      </a:dk1>
      <a:lt1>
        <a:srgbClr val="FFFFFF"/>
      </a:lt1>
      <a:dk2>
        <a:srgbClr val="C4C5C8"/>
      </a:dk2>
      <a:lt2>
        <a:srgbClr val="FF385C"/>
      </a:lt2>
      <a:accent1>
        <a:srgbClr val="29696B"/>
      </a:accent1>
      <a:accent2>
        <a:srgbClr val="5BCACE"/>
      </a:accent2>
      <a:accent3>
        <a:srgbClr val="F4B02A"/>
      </a:accent3>
      <a:accent4>
        <a:srgbClr val="F1826A"/>
      </a:accent4>
      <a:accent5>
        <a:srgbClr val="792EB2"/>
      </a:accent5>
      <a:accent6>
        <a:srgbClr val="C96EC6"/>
      </a:accent6>
      <a:hlink>
        <a:srgbClr val="FF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